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040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517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9123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1976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9118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9907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9672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9276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980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4911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7098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0FE50-C1DC-485C-A707-F58236B49F7A}" type="datetimeFigureOut">
              <a:rPr lang="es-ES" smtClean="0"/>
              <a:t>19/03/2019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6E9F3-5640-459F-A4C0-5B3A64DDB4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4494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>
            <a:extLst>
              <a:ext uri="{FF2B5EF4-FFF2-40B4-BE49-F238E27FC236}">
                <a16:creationId xmlns:a16="http://schemas.microsoft.com/office/drawing/2014/main" id="{8632E1B6-6FCD-4F2B-B406-3DA224DFB2FA}"/>
              </a:ext>
            </a:extLst>
          </p:cNvPr>
          <p:cNvSpPr/>
          <p:nvPr/>
        </p:nvSpPr>
        <p:spPr>
          <a:xfrm>
            <a:off x="3295291" y="2070340"/>
            <a:ext cx="2536166" cy="2536166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MECATRONICA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1725B4FC-2043-43B4-9D62-3D6A73C17FF2}"/>
              </a:ext>
            </a:extLst>
          </p:cNvPr>
          <p:cNvSpPr/>
          <p:nvPr/>
        </p:nvSpPr>
        <p:spPr>
          <a:xfrm>
            <a:off x="5076646" y="1871933"/>
            <a:ext cx="1557067" cy="1557067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s-ES" sz="1400" dirty="0"/>
              <a:t>TECNOLOGIA</a:t>
            </a:r>
          </a:p>
          <a:p>
            <a:pPr algn="ctr"/>
            <a:r>
              <a:rPr lang="es-ES" sz="1400" dirty="0"/>
              <a:t>DE LA INFORMACIÓN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BD0C6AD1-A3E9-4274-85F9-A3ABFC3BEB3E}"/>
              </a:ext>
            </a:extLst>
          </p:cNvPr>
          <p:cNvSpPr/>
          <p:nvPr/>
        </p:nvSpPr>
        <p:spPr>
          <a:xfrm>
            <a:off x="3843068" y="3769745"/>
            <a:ext cx="1558800" cy="155880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s-ES" sz="1400" dirty="0"/>
              <a:t>MECANICA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2FF6D9FD-F6A1-45D5-B9DA-C0FBA329A0AF}"/>
              </a:ext>
            </a:extLst>
          </p:cNvPr>
          <p:cNvSpPr/>
          <p:nvPr/>
        </p:nvSpPr>
        <p:spPr>
          <a:xfrm>
            <a:off x="2427471" y="1966400"/>
            <a:ext cx="1558800" cy="1558800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s-ES" sz="1400" dirty="0"/>
              <a:t>ELECTRONICA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38F7644-EFD9-4BC6-8ED6-1C247E82FBE3}"/>
              </a:ext>
            </a:extLst>
          </p:cNvPr>
          <p:cNvSpPr txBox="1"/>
          <p:nvPr/>
        </p:nvSpPr>
        <p:spPr>
          <a:xfrm>
            <a:off x="1002169" y="1593286"/>
            <a:ext cx="18919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Microelectrónica</a:t>
            </a:r>
          </a:p>
          <a:p>
            <a:r>
              <a:rPr lang="es-ES" sz="1400" dirty="0"/>
              <a:t>Electrónica de potencia</a:t>
            </a:r>
          </a:p>
          <a:p>
            <a:r>
              <a:rPr lang="es-ES" sz="1400" dirty="0"/>
              <a:t>Sensores</a:t>
            </a:r>
          </a:p>
          <a:p>
            <a:r>
              <a:rPr lang="es-ES" sz="1400" dirty="0"/>
              <a:t>Actuadores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D3DAF63-ADA1-48BC-AFAA-645DAC18A38C}"/>
              </a:ext>
            </a:extLst>
          </p:cNvPr>
          <p:cNvSpPr txBox="1"/>
          <p:nvPr/>
        </p:nvSpPr>
        <p:spPr>
          <a:xfrm>
            <a:off x="6633713" y="1528358"/>
            <a:ext cx="167680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Sistemas teóricos</a:t>
            </a:r>
          </a:p>
          <a:p>
            <a:r>
              <a:rPr lang="es-ES" sz="1400" dirty="0"/>
              <a:t>Modelizado</a:t>
            </a:r>
          </a:p>
          <a:p>
            <a:r>
              <a:rPr lang="es-ES" sz="1400" dirty="0"/>
              <a:t>Automatización</a:t>
            </a:r>
          </a:p>
          <a:p>
            <a:r>
              <a:rPr lang="es-ES" sz="1400" dirty="0"/>
              <a:t>Software</a:t>
            </a:r>
          </a:p>
          <a:p>
            <a:r>
              <a:rPr lang="es-ES" sz="1400" dirty="0"/>
              <a:t>Inteligencia Artificial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06D944F-D579-47BC-8B64-DBD62296F084}"/>
              </a:ext>
            </a:extLst>
          </p:cNvPr>
          <p:cNvSpPr txBox="1"/>
          <p:nvPr/>
        </p:nvSpPr>
        <p:spPr>
          <a:xfrm>
            <a:off x="3780102" y="5400581"/>
            <a:ext cx="181280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Elementos mecánicos</a:t>
            </a:r>
          </a:p>
          <a:p>
            <a:r>
              <a:rPr lang="es-ES" sz="1400" dirty="0"/>
              <a:t>Máquinas</a:t>
            </a:r>
          </a:p>
          <a:p>
            <a:r>
              <a:rPr lang="es-ES" sz="1400" dirty="0"/>
              <a:t>Mecánica de precisión</a:t>
            </a:r>
          </a:p>
        </p:txBody>
      </p:sp>
    </p:spTree>
    <p:extLst>
      <p:ext uri="{BB962C8B-B14F-4D97-AF65-F5344CB8AC3E}">
        <p14:creationId xmlns:p14="http://schemas.microsoft.com/office/powerpoint/2010/main" val="2999557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01096660-7820-412B-9E31-2C0EFFD905A0}"/>
              </a:ext>
            </a:extLst>
          </p:cNvPr>
          <p:cNvSpPr/>
          <p:nvPr/>
        </p:nvSpPr>
        <p:spPr>
          <a:xfrm>
            <a:off x="3571336" y="1190445"/>
            <a:ext cx="1647645" cy="759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Mecanismos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5C42D85-353A-4186-99FF-2BD61724F635}"/>
              </a:ext>
            </a:extLst>
          </p:cNvPr>
          <p:cNvSpPr/>
          <p:nvPr/>
        </p:nvSpPr>
        <p:spPr>
          <a:xfrm>
            <a:off x="5572665" y="2889849"/>
            <a:ext cx="1647645" cy="759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Sensor</a:t>
            </a: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382140D3-6EEF-4238-B1C7-2DE1C0C0730D}"/>
              </a:ext>
            </a:extLst>
          </p:cNvPr>
          <p:cNvSpPr/>
          <p:nvPr/>
        </p:nvSpPr>
        <p:spPr>
          <a:xfrm>
            <a:off x="1639020" y="2881223"/>
            <a:ext cx="1647645" cy="759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Actuador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17B6EFC8-5C5B-406E-9259-BB2579F52480}"/>
              </a:ext>
            </a:extLst>
          </p:cNvPr>
          <p:cNvSpPr/>
          <p:nvPr/>
        </p:nvSpPr>
        <p:spPr>
          <a:xfrm>
            <a:off x="3748177" y="4416725"/>
            <a:ext cx="1647645" cy="759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Dispositivo </a:t>
            </a:r>
          </a:p>
          <a:p>
            <a:pPr algn="ctr"/>
            <a:r>
              <a:rPr lang="es-ES" dirty="0"/>
              <a:t>Electrónico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E46A73A3-0DA3-4A5C-B244-156010A6FC69}"/>
              </a:ext>
            </a:extLst>
          </p:cNvPr>
          <p:cNvCxnSpPr/>
          <p:nvPr/>
        </p:nvCxnSpPr>
        <p:spPr>
          <a:xfrm flipV="1">
            <a:off x="2329132" y="1751162"/>
            <a:ext cx="957533" cy="81951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B0B78526-8683-4314-9478-CF643F93A82E}"/>
              </a:ext>
            </a:extLst>
          </p:cNvPr>
          <p:cNvCxnSpPr>
            <a:cxnSpLocks/>
          </p:cNvCxnSpPr>
          <p:nvPr/>
        </p:nvCxnSpPr>
        <p:spPr>
          <a:xfrm>
            <a:off x="5572665" y="1751162"/>
            <a:ext cx="1069676" cy="7936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13C7B788-BC71-4CC7-A288-D7B2D95D232E}"/>
              </a:ext>
            </a:extLst>
          </p:cNvPr>
          <p:cNvCxnSpPr/>
          <p:nvPr/>
        </p:nvCxnSpPr>
        <p:spPr>
          <a:xfrm flipH="1">
            <a:off x="5658928" y="3899140"/>
            <a:ext cx="828136" cy="7763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A451A84E-03AA-4E01-A8F8-8DF4AFC4DBB5}"/>
              </a:ext>
            </a:extLst>
          </p:cNvPr>
          <p:cNvCxnSpPr/>
          <p:nvPr/>
        </p:nvCxnSpPr>
        <p:spPr>
          <a:xfrm flipH="1" flipV="1">
            <a:off x="2462842" y="3890513"/>
            <a:ext cx="979098" cy="9057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FA16A8A4-88F8-4985-801D-4F77C6F1FF27}"/>
              </a:ext>
            </a:extLst>
          </p:cNvPr>
          <p:cNvCxnSpPr/>
          <p:nvPr/>
        </p:nvCxnSpPr>
        <p:spPr>
          <a:xfrm>
            <a:off x="642668" y="3429000"/>
            <a:ext cx="791904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EA1B955-6BC0-4C98-B021-9CC21D0EEAAA}"/>
              </a:ext>
            </a:extLst>
          </p:cNvPr>
          <p:cNvSpPr txBox="1"/>
          <p:nvPr/>
        </p:nvSpPr>
        <p:spPr>
          <a:xfrm>
            <a:off x="7504980" y="3059668"/>
            <a:ext cx="1096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Mecánico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27FE1CE-E7C7-4A4F-B224-922DE2D9CD37}"/>
              </a:ext>
            </a:extLst>
          </p:cNvPr>
          <p:cNvSpPr txBox="1"/>
          <p:nvPr/>
        </p:nvSpPr>
        <p:spPr>
          <a:xfrm>
            <a:off x="7504980" y="3475090"/>
            <a:ext cx="1230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Electrónico</a:t>
            </a:r>
          </a:p>
        </p:txBody>
      </p:sp>
      <p:sp>
        <p:nvSpPr>
          <p:cNvPr id="21" name="Flecha: a la derecha 20">
            <a:extLst>
              <a:ext uri="{FF2B5EF4-FFF2-40B4-BE49-F238E27FC236}">
                <a16:creationId xmlns:a16="http://schemas.microsoft.com/office/drawing/2014/main" id="{926616DB-2924-45D0-A2F4-D11696B287DE}"/>
              </a:ext>
            </a:extLst>
          </p:cNvPr>
          <p:cNvSpPr/>
          <p:nvPr/>
        </p:nvSpPr>
        <p:spPr>
          <a:xfrm>
            <a:off x="297614" y="2700071"/>
            <a:ext cx="1220636" cy="544263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Potencia</a:t>
            </a:r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id="{D92C0808-B50F-4E44-A357-C00FC054E1FE}"/>
              </a:ext>
            </a:extLst>
          </p:cNvPr>
          <p:cNvSpPr/>
          <p:nvPr/>
        </p:nvSpPr>
        <p:spPr>
          <a:xfrm>
            <a:off x="5572665" y="1133974"/>
            <a:ext cx="1220636" cy="544263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Potencia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8DB3F309-1525-465C-B84C-798C2601D41C}"/>
              </a:ext>
            </a:extLst>
          </p:cNvPr>
          <p:cNvSpPr/>
          <p:nvPr/>
        </p:nvSpPr>
        <p:spPr>
          <a:xfrm>
            <a:off x="907932" y="1678237"/>
            <a:ext cx="1647645" cy="392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Señal física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05E9A166-8017-4D0B-B414-B7DEC56BD04B}"/>
              </a:ext>
            </a:extLst>
          </p:cNvPr>
          <p:cNvSpPr/>
          <p:nvPr/>
        </p:nvSpPr>
        <p:spPr>
          <a:xfrm>
            <a:off x="6588423" y="1678237"/>
            <a:ext cx="1647645" cy="3920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Señal física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885A4710-AB9D-44F1-8B5F-331ACB9471EF}"/>
              </a:ext>
            </a:extLst>
          </p:cNvPr>
          <p:cNvSpPr/>
          <p:nvPr/>
        </p:nvSpPr>
        <p:spPr>
          <a:xfrm>
            <a:off x="907932" y="4295354"/>
            <a:ext cx="1647645" cy="5009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Señal electrónica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47187893-55EB-4E90-8464-0A0E61E70942}"/>
              </a:ext>
            </a:extLst>
          </p:cNvPr>
          <p:cNvSpPr/>
          <p:nvPr/>
        </p:nvSpPr>
        <p:spPr>
          <a:xfrm>
            <a:off x="6588423" y="4295354"/>
            <a:ext cx="1647645" cy="5009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Señal electrónica</a:t>
            </a:r>
          </a:p>
        </p:txBody>
      </p:sp>
    </p:spTree>
    <p:extLst>
      <p:ext uri="{BB962C8B-B14F-4D97-AF65-F5344CB8AC3E}">
        <p14:creationId xmlns:p14="http://schemas.microsoft.com/office/powerpoint/2010/main" val="3131447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e 10">
            <a:extLst>
              <a:ext uri="{FF2B5EF4-FFF2-40B4-BE49-F238E27FC236}">
                <a16:creationId xmlns:a16="http://schemas.microsoft.com/office/drawing/2014/main" id="{C1A1291F-0AAD-46BF-A2C7-CC4B0C020B05}"/>
              </a:ext>
            </a:extLst>
          </p:cNvPr>
          <p:cNvSpPr/>
          <p:nvPr/>
        </p:nvSpPr>
        <p:spPr>
          <a:xfrm>
            <a:off x="2852226" y="1904334"/>
            <a:ext cx="2898475" cy="2898475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MECATRONICA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FBB8D8A1-C595-40F6-ABD8-4E649AC49973}"/>
              </a:ext>
            </a:extLst>
          </p:cNvPr>
          <p:cNvSpPr/>
          <p:nvPr/>
        </p:nvSpPr>
        <p:spPr>
          <a:xfrm>
            <a:off x="2900270" y="1321946"/>
            <a:ext cx="2337759" cy="1000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Modelizado de sistemas físicos</a:t>
            </a:r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6B3A0363-BC32-444E-B76B-FDD14AA58C17}"/>
              </a:ext>
            </a:extLst>
          </p:cNvPr>
          <p:cNvSpPr/>
          <p:nvPr/>
        </p:nvSpPr>
        <p:spPr>
          <a:xfrm>
            <a:off x="4790052" y="2221300"/>
            <a:ext cx="2337759" cy="1000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Señales y Sistemas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DA4A6E0F-EAA9-4CB5-B850-B1574F142992}"/>
              </a:ext>
            </a:extLst>
          </p:cNvPr>
          <p:cNvSpPr/>
          <p:nvPr/>
        </p:nvSpPr>
        <p:spPr>
          <a:xfrm>
            <a:off x="4421038" y="3802145"/>
            <a:ext cx="2337759" cy="1000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Ordenadores y sistemas lógicos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DED2E464-5F69-4293-ACA8-EBE5288E61C8}"/>
              </a:ext>
            </a:extLst>
          </p:cNvPr>
          <p:cNvSpPr/>
          <p:nvPr/>
        </p:nvSpPr>
        <p:spPr>
          <a:xfrm>
            <a:off x="1616257" y="3802145"/>
            <a:ext cx="2337759" cy="1000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Software y adquisición de datos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1FE9F083-F50A-492C-9EF9-C3B9C9E1852D}"/>
              </a:ext>
            </a:extLst>
          </p:cNvPr>
          <p:cNvSpPr/>
          <p:nvPr/>
        </p:nvSpPr>
        <p:spPr>
          <a:xfrm>
            <a:off x="1216324" y="2240763"/>
            <a:ext cx="2337759" cy="1000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Sensores y actuadores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85B4D7A0-91CD-43FD-8F3A-6067DFEAFA38}"/>
              </a:ext>
            </a:extLst>
          </p:cNvPr>
          <p:cNvSpPr txBox="1"/>
          <p:nvPr/>
        </p:nvSpPr>
        <p:spPr>
          <a:xfrm>
            <a:off x="2547265" y="5198324"/>
            <a:ext cx="35083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Elementos claves de la mecatrónica</a:t>
            </a:r>
          </a:p>
        </p:txBody>
      </p:sp>
    </p:spTree>
    <p:extLst>
      <p:ext uri="{BB962C8B-B14F-4D97-AF65-F5344CB8AC3E}">
        <p14:creationId xmlns:p14="http://schemas.microsoft.com/office/powerpoint/2010/main" val="3302937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44F5EDF3-F0AF-4E46-884E-06EADA9CF275}"/>
              </a:ext>
            </a:extLst>
          </p:cNvPr>
          <p:cNvSpPr/>
          <p:nvPr/>
        </p:nvSpPr>
        <p:spPr>
          <a:xfrm>
            <a:off x="2993368" y="526214"/>
            <a:ext cx="2156604" cy="6124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Interface</a:t>
            </a:r>
          </a:p>
          <a:p>
            <a:pPr algn="ctr"/>
            <a:r>
              <a:rPr lang="es-ES" dirty="0"/>
              <a:t>Hombre- Máquina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7642CC2-D0E2-4ABE-A866-A0BB8DD8A26F}"/>
              </a:ext>
            </a:extLst>
          </p:cNvPr>
          <p:cNvSpPr/>
          <p:nvPr/>
        </p:nvSpPr>
        <p:spPr>
          <a:xfrm>
            <a:off x="3234908" y="1621768"/>
            <a:ext cx="1673525" cy="61247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Procesado de la información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2587791-6709-45BB-9461-F3889FBADAC6}"/>
              </a:ext>
            </a:extLst>
          </p:cNvPr>
          <p:cNvSpPr/>
          <p:nvPr/>
        </p:nvSpPr>
        <p:spPr>
          <a:xfrm>
            <a:off x="1030858" y="2915731"/>
            <a:ext cx="1673525" cy="61247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>
                <a:solidFill>
                  <a:schemeClr val="tx1"/>
                </a:solidFill>
              </a:rPr>
              <a:t>Actuadores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CC4DCC-1B48-41D4-A67C-A45A0343A008}"/>
              </a:ext>
            </a:extLst>
          </p:cNvPr>
          <p:cNvSpPr/>
          <p:nvPr/>
        </p:nvSpPr>
        <p:spPr>
          <a:xfrm>
            <a:off x="3295293" y="2915731"/>
            <a:ext cx="1759789" cy="61247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>
                <a:solidFill>
                  <a:schemeClr val="tx1"/>
                </a:solidFill>
              </a:rPr>
              <a:t>Convertidor Mecánico/energía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F7D99EC-60AE-4C89-8450-446B118B3992}"/>
              </a:ext>
            </a:extLst>
          </p:cNvPr>
          <p:cNvSpPr/>
          <p:nvPr/>
        </p:nvSpPr>
        <p:spPr>
          <a:xfrm>
            <a:off x="5667555" y="2915731"/>
            <a:ext cx="1673525" cy="61247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>
                <a:solidFill>
                  <a:schemeClr val="tx1"/>
                </a:solidFill>
              </a:rPr>
              <a:t>Sensores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1FFF490-C0EE-4696-8424-F6F1725E2DA6}"/>
              </a:ext>
            </a:extLst>
          </p:cNvPr>
          <p:cNvSpPr/>
          <p:nvPr/>
        </p:nvSpPr>
        <p:spPr>
          <a:xfrm>
            <a:off x="1242205" y="4183806"/>
            <a:ext cx="1250831" cy="93165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Elementos auxiliares de suministro eléctrico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C23FD57-67C1-43A5-8B5D-97F2CC90F25E}"/>
              </a:ext>
            </a:extLst>
          </p:cNvPr>
          <p:cNvSpPr/>
          <p:nvPr/>
        </p:nvSpPr>
        <p:spPr>
          <a:xfrm>
            <a:off x="3062379" y="4183806"/>
            <a:ext cx="1112809" cy="93165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Suministro de energía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3487A2E-A20A-4E90-80EB-A6A1EA74D108}"/>
              </a:ext>
            </a:extLst>
          </p:cNvPr>
          <p:cNvSpPr/>
          <p:nvPr/>
        </p:nvSpPr>
        <p:spPr>
          <a:xfrm>
            <a:off x="4330462" y="4183806"/>
            <a:ext cx="1112810" cy="93165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/>
              <a:t>Consumo de energía</a:t>
            </a:r>
          </a:p>
        </p:txBody>
      </p:sp>
      <p:sp>
        <p:nvSpPr>
          <p:cNvPr id="12" name="Flecha: hacia abajo 11">
            <a:extLst>
              <a:ext uri="{FF2B5EF4-FFF2-40B4-BE49-F238E27FC236}">
                <a16:creationId xmlns:a16="http://schemas.microsoft.com/office/drawing/2014/main" id="{C0F52EC8-FB71-481B-88F0-DA4D792CC74D}"/>
              </a:ext>
            </a:extLst>
          </p:cNvPr>
          <p:cNvSpPr/>
          <p:nvPr/>
        </p:nvSpPr>
        <p:spPr>
          <a:xfrm>
            <a:off x="3963840" y="1138690"/>
            <a:ext cx="267419" cy="483078"/>
          </a:xfrm>
          <a:prstGeom prst="down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lecha: a la derecha 12">
            <a:extLst>
              <a:ext uri="{FF2B5EF4-FFF2-40B4-BE49-F238E27FC236}">
                <a16:creationId xmlns:a16="http://schemas.microsoft.com/office/drawing/2014/main" id="{2ED383DA-8FD6-4DF4-B0EE-3986C9EFCA40}"/>
              </a:ext>
            </a:extLst>
          </p:cNvPr>
          <p:cNvSpPr/>
          <p:nvPr/>
        </p:nvSpPr>
        <p:spPr>
          <a:xfrm>
            <a:off x="2747515" y="3079633"/>
            <a:ext cx="517584" cy="284672"/>
          </a:xfrm>
          <a:prstGeom prst="righ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id="{7091E52B-835D-448D-B6BC-4438F67AC003}"/>
              </a:ext>
            </a:extLst>
          </p:cNvPr>
          <p:cNvSpPr/>
          <p:nvPr/>
        </p:nvSpPr>
        <p:spPr>
          <a:xfrm>
            <a:off x="5102526" y="3079633"/>
            <a:ext cx="517584" cy="284672"/>
          </a:xfrm>
          <a:prstGeom prst="righ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lecha: hacia la izquierda 14">
            <a:extLst>
              <a:ext uri="{FF2B5EF4-FFF2-40B4-BE49-F238E27FC236}">
                <a16:creationId xmlns:a16="http://schemas.microsoft.com/office/drawing/2014/main" id="{E615D3EF-47E2-4BA9-85DD-5468E019F978}"/>
              </a:ext>
            </a:extLst>
          </p:cNvPr>
          <p:cNvSpPr/>
          <p:nvPr/>
        </p:nvSpPr>
        <p:spPr>
          <a:xfrm>
            <a:off x="1932318" y="1621768"/>
            <a:ext cx="1250831" cy="306238"/>
          </a:xfrm>
          <a:prstGeom prst="lef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id="{38072CBD-3309-45B0-A127-35783D2F950C}"/>
              </a:ext>
            </a:extLst>
          </p:cNvPr>
          <p:cNvSpPr/>
          <p:nvPr/>
        </p:nvSpPr>
        <p:spPr>
          <a:xfrm>
            <a:off x="7435969" y="3079633"/>
            <a:ext cx="379563" cy="284672"/>
          </a:xfrm>
          <a:prstGeom prst="righ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02556364-DC9B-49CC-8143-D5B1A4AF0618}"/>
              </a:ext>
            </a:extLst>
          </p:cNvPr>
          <p:cNvSpPr/>
          <p:nvPr/>
        </p:nvSpPr>
        <p:spPr>
          <a:xfrm>
            <a:off x="8078635" y="3079633"/>
            <a:ext cx="379563" cy="284672"/>
          </a:xfrm>
          <a:prstGeom prst="righ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FEE5D8E-A406-490F-80E9-C21217D82C5C}"/>
              </a:ext>
            </a:extLst>
          </p:cNvPr>
          <p:cNvSpPr/>
          <p:nvPr/>
        </p:nvSpPr>
        <p:spPr>
          <a:xfrm>
            <a:off x="7841410" y="3133548"/>
            <a:ext cx="176842" cy="17684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lecha: doblada hacia arriba 19">
            <a:extLst>
              <a:ext uri="{FF2B5EF4-FFF2-40B4-BE49-F238E27FC236}">
                <a16:creationId xmlns:a16="http://schemas.microsoft.com/office/drawing/2014/main" id="{601A7AD6-B427-4198-B1BD-954F13BCAF61}"/>
              </a:ext>
            </a:extLst>
          </p:cNvPr>
          <p:cNvSpPr/>
          <p:nvPr/>
        </p:nvSpPr>
        <p:spPr>
          <a:xfrm rot="16200000">
            <a:off x="5803424" y="864802"/>
            <a:ext cx="1319842" cy="3109819"/>
          </a:xfrm>
          <a:prstGeom prst="bentUpArrow">
            <a:avLst>
              <a:gd name="adj1" fmla="val 11275"/>
              <a:gd name="adj2" fmla="val 11928"/>
              <a:gd name="adj3" fmla="val 11928"/>
            </a:avLst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E9F48D1B-2A38-4B0E-BFC0-671CD6A3339D}"/>
              </a:ext>
            </a:extLst>
          </p:cNvPr>
          <p:cNvSpPr txBox="1"/>
          <p:nvPr/>
        </p:nvSpPr>
        <p:spPr>
          <a:xfrm>
            <a:off x="5519817" y="2024498"/>
            <a:ext cx="891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Variables </a:t>
            </a:r>
          </a:p>
          <a:p>
            <a:r>
              <a:rPr lang="es-ES" sz="1400" dirty="0"/>
              <a:t>medidas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8641220-891A-4715-8247-0A656C3FADED}"/>
              </a:ext>
            </a:extLst>
          </p:cNvPr>
          <p:cNvSpPr txBox="1"/>
          <p:nvPr/>
        </p:nvSpPr>
        <p:spPr>
          <a:xfrm>
            <a:off x="4298022" y="1135872"/>
            <a:ext cx="1145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Variables </a:t>
            </a:r>
          </a:p>
          <a:p>
            <a:r>
              <a:rPr lang="es-ES" sz="1400" dirty="0"/>
              <a:t>de referencia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F0394D75-10DE-4DD4-AEA6-E4BA1E257AC6}"/>
              </a:ext>
            </a:extLst>
          </p:cNvPr>
          <p:cNvSpPr txBox="1"/>
          <p:nvPr/>
        </p:nvSpPr>
        <p:spPr>
          <a:xfrm>
            <a:off x="1188905" y="1035078"/>
            <a:ext cx="1221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Variables </a:t>
            </a:r>
          </a:p>
          <a:p>
            <a:r>
              <a:rPr lang="es-ES" sz="1400" dirty="0"/>
              <a:t>monitorizadas</a:t>
            </a:r>
          </a:p>
        </p:txBody>
      </p: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E1F91864-1480-4163-B964-5B3FBDC1D1AE}"/>
              </a:ext>
            </a:extLst>
          </p:cNvPr>
          <p:cNvCxnSpPr>
            <a:cxnSpLocks/>
          </p:cNvCxnSpPr>
          <p:nvPr/>
        </p:nvCxnSpPr>
        <p:spPr>
          <a:xfrm flipV="1">
            <a:off x="1867620" y="3528207"/>
            <a:ext cx="0" cy="491705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980BA383-4BB2-44C4-A092-4763FBF88591}"/>
              </a:ext>
            </a:extLst>
          </p:cNvPr>
          <p:cNvCxnSpPr>
            <a:cxnSpLocks/>
            <a:stCxn id="10" idx="0"/>
          </p:cNvCxnSpPr>
          <p:nvPr/>
        </p:nvCxnSpPr>
        <p:spPr>
          <a:xfrm flipV="1">
            <a:off x="3618784" y="3528207"/>
            <a:ext cx="0" cy="655599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id="{4CA5AD5F-E1DF-4E85-85E1-7313E5A9A3D1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4886867" y="3528207"/>
            <a:ext cx="0" cy="655599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lecha: doblada hacia arriba 29">
            <a:extLst>
              <a:ext uri="{FF2B5EF4-FFF2-40B4-BE49-F238E27FC236}">
                <a16:creationId xmlns:a16="http://schemas.microsoft.com/office/drawing/2014/main" id="{435CD967-4C2B-422B-887F-5CE4B0F2AFAF}"/>
              </a:ext>
            </a:extLst>
          </p:cNvPr>
          <p:cNvSpPr/>
          <p:nvPr/>
        </p:nvSpPr>
        <p:spPr>
          <a:xfrm rot="10800000">
            <a:off x="284672" y="1955486"/>
            <a:ext cx="2898477" cy="1178062"/>
          </a:xfrm>
          <a:prstGeom prst="bentUpArrow">
            <a:avLst>
              <a:gd name="adj1" fmla="val 14016"/>
              <a:gd name="adj2" fmla="val 14016"/>
              <a:gd name="adj3" fmla="val 19142"/>
            </a:avLst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31" name="Flecha: a la derecha 30">
            <a:extLst>
              <a:ext uri="{FF2B5EF4-FFF2-40B4-BE49-F238E27FC236}">
                <a16:creationId xmlns:a16="http://schemas.microsoft.com/office/drawing/2014/main" id="{CEDAF378-C77E-4884-879F-0465B3BE654F}"/>
              </a:ext>
            </a:extLst>
          </p:cNvPr>
          <p:cNvSpPr/>
          <p:nvPr/>
        </p:nvSpPr>
        <p:spPr>
          <a:xfrm>
            <a:off x="599536" y="3079633"/>
            <a:ext cx="379563" cy="284672"/>
          </a:xfrm>
          <a:prstGeom prst="rightArrow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4FE39B48-E390-40CD-BF97-4887BE97C0B5}"/>
              </a:ext>
            </a:extLst>
          </p:cNvPr>
          <p:cNvSpPr/>
          <p:nvPr/>
        </p:nvSpPr>
        <p:spPr>
          <a:xfrm>
            <a:off x="351527" y="3160506"/>
            <a:ext cx="176842" cy="17684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09E845BC-3ACC-4E4A-996F-F84C3D265D50}"/>
              </a:ext>
            </a:extLst>
          </p:cNvPr>
          <p:cNvSpPr txBox="1"/>
          <p:nvPr/>
        </p:nvSpPr>
        <p:spPr>
          <a:xfrm>
            <a:off x="789317" y="2112443"/>
            <a:ext cx="11192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Variables </a:t>
            </a:r>
          </a:p>
          <a:p>
            <a:r>
              <a:rPr lang="es-ES" sz="1400" dirty="0"/>
              <a:t>manipuladas</a:t>
            </a:r>
          </a:p>
        </p:txBody>
      </p:sp>
      <p:cxnSp>
        <p:nvCxnSpPr>
          <p:cNvPr id="35" name="Conector recto de flecha 34">
            <a:extLst>
              <a:ext uri="{FF2B5EF4-FFF2-40B4-BE49-F238E27FC236}">
                <a16:creationId xmlns:a16="http://schemas.microsoft.com/office/drawing/2014/main" id="{B166D728-20E7-43F7-8C7D-CA50542CCF65}"/>
              </a:ext>
            </a:extLst>
          </p:cNvPr>
          <p:cNvCxnSpPr/>
          <p:nvPr/>
        </p:nvCxnSpPr>
        <p:spPr>
          <a:xfrm flipH="1">
            <a:off x="3295293" y="2309357"/>
            <a:ext cx="1509620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A0C25E13-7F90-4E2E-85DB-E903D99FA045}"/>
              </a:ext>
            </a:extLst>
          </p:cNvPr>
          <p:cNvCxnSpPr>
            <a:cxnSpLocks/>
          </p:cNvCxnSpPr>
          <p:nvPr/>
        </p:nvCxnSpPr>
        <p:spPr>
          <a:xfrm>
            <a:off x="3338427" y="2852815"/>
            <a:ext cx="1509620" cy="0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C1E9F63-ED3D-4F3A-92A9-914E5979774A}"/>
              </a:ext>
            </a:extLst>
          </p:cNvPr>
          <p:cNvSpPr txBox="1"/>
          <p:nvPr/>
        </p:nvSpPr>
        <p:spPr>
          <a:xfrm>
            <a:off x="3321178" y="2261512"/>
            <a:ext cx="16834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s-ES" dirty="0"/>
              <a:t>Flujo de información</a:t>
            </a: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BE90CDE5-3B16-40FC-9F72-08846A8C1C67}"/>
              </a:ext>
            </a:extLst>
          </p:cNvPr>
          <p:cNvSpPr txBox="1"/>
          <p:nvPr/>
        </p:nvSpPr>
        <p:spPr>
          <a:xfrm>
            <a:off x="3424683" y="2572058"/>
            <a:ext cx="13524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s-ES" dirty="0"/>
              <a:t>Flujo de energía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6E63059-9BDB-4B82-8D8B-C988C2EF5A92}"/>
              </a:ext>
            </a:extLst>
          </p:cNvPr>
          <p:cNvSpPr txBox="1"/>
          <p:nvPr/>
        </p:nvSpPr>
        <p:spPr>
          <a:xfrm>
            <a:off x="3634150" y="3486208"/>
            <a:ext cx="80502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s-ES" dirty="0"/>
              <a:t>Flujo de </a:t>
            </a:r>
          </a:p>
          <a:p>
            <a:r>
              <a:rPr lang="es-ES" dirty="0"/>
              <a:t>Energía</a:t>
            </a:r>
          </a:p>
          <a:p>
            <a:r>
              <a:rPr lang="es-ES" dirty="0"/>
              <a:t>primaria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33161D52-6D65-4115-B129-61ADA7124ADA}"/>
              </a:ext>
            </a:extLst>
          </p:cNvPr>
          <p:cNvSpPr txBox="1"/>
          <p:nvPr/>
        </p:nvSpPr>
        <p:spPr>
          <a:xfrm>
            <a:off x="3826949" y="5302814"/>
            <a:ext cx="8086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/>
              <a:t>Mecánica</a:t>
            </a:r>
          </a:p>
          <a:p>
            <a:r>
              <a:rPr lang="es-ES" sz="1200" dirty="0"/>
              <a:t>Hidráulica</a:t>
            </a:r>
          </a:p>
          <a:p>
            <a:r>
              <a:rPr lang="es-ES" sz="1200" dirty="0"/>
              <a:t>Térmica</a:t>
            </a:r>
          </a:p>
          <a:p>
            <a:r>
              <a:rPr lang="es-ES" sz="1200" dirty="0"/>
              <a:t>Eléctrica</a:t>
            </a:r>
          </a:p>
        </p:txBody>
      </p:sp>
      <p:sp>
        <p:nvSpPr>
          <p:cNvPr id="44" name="Abrir llave 43">
            <a:extLst>
              <a:ext uri="{FF2B5EF4-FFF2-40B4-BE49-F238E27FC236}">
                <a16:creationId xmlns:a16="http://schemas.microsoft.com/office/drawing/2014/main" id="{3E78DAAB-7996-4260-AC19-EBFE3A14AD41}"/>
              </a:ext>
            </a:extLst>
          </p:cNvPr>
          <p:cNvSpPr/>
          <p:nvPr/>
        </p:nvSpPr>
        <p:spPr>
          <a:xfrm rot="16200000">
            <a:off x="4137800" y="4163667"/>
            <a:ext cx="198407" cy="2101993"/>
          </a:xfrm>
          <a:prstGeom prst="leftBrac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02972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430</TotalTime>
  <Words>115</Words>
  <Application>Microsoft Office PowerPoint</Application>
  <PresentationFormat>Presentación en pantalla (4:3)</PresentationFormat>
  <Paragraphs>63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Angel Maranon</dc:creator>
  <cp:lastModifiedBy>Jose Angel Maranon</cp:lastModifiedBy>
  <cp:revision>11</cp:revision>
  <dcterms:created xsi:type="dcterms:W3CDTF">2019-03-11T09:24:36Z</dcterms:created>
  <dcterms:modified xsi:type="dcterms:W3CDTF">2019-03-19T19:13:27Z</dcterms:modified>
</cp:coreProperties>
</file>